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B38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8"/>
    <p:restoredTop sz="94737"/>
  </p:normalViewPr>
  <p:slideViewPr>
    <p:cSldViewPr>
      <p:cViewPr>
        <p:scale>
          <a:sx n="80" d="100"/>
          <a:sy n="80" d="100"/>
        </p:scale>
        <p:origin x="1641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68AD9-843E-44D0-A4CE-D767A8C54071}" type="datetimeFigureOut">
              <a:rPr lang="es-MX" smtClean="0"/>
              <a:pPr/>
              <a:t>12/07/2019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B5F39-221A-4543-9DFB-AE39B35278DE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25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5F39-221A-4543-9DFB-AE39B35278DE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64767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2559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6470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33611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2936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0172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9461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4201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3325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633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5F39-221A-4543-9DFB-AE39B35278DE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70696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7768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92384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320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227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1158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99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054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4660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1308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5F39-221A-4543-9DFB-AE39B35278DE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587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65124-2BB0-8F4A-BD0A-B76A8E4A3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A3DC25-5F42-1D43-AEF9-266317084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8E101F-0A15-8748-BE4B-7807B690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A10C-48B6-4F75-BBEA-6BC5144EDE3A}" type="datetimeFigureOut">
              <a:rPr lang="es-MX" smtClean="0"/>
              <a:t>12/07/2019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3455C2-84DE-F140-A08E-0C20F953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19BADC-2262-8D44-9BAA-863F2B32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CC7-B2EE-4DB1-9E8A-2E1849E2EC3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202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C332F-60C6-734C-BAE8-55117215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82EB8D-EFCD-0C44-810F-C6D1553D1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2E9D35-F2A7-B347-B1AA-CA7B9AA9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A10C-48B6-4F75-BBEA-6BC5144EDE3A}" type="datetimeFigureOut">
              <a:rPr lang="es-MX" smtClean="0"/>
              <a:t>12/07/2019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EB8494-29CC-7341-B52A-1B190F77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87C010-4305-E64F-972B-E216F553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CC7-B2EE-4DB1-9E8A-2E1849E2EC3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414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7293F2-7FF7-1645-9C9F-C69FD9578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0DD76F-03D4-5C44-B13A-F55FC4713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9441E2-1937-C647-BB35-4CE2B3230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A10C-48B6-4F75-BBEA-6BC5144EDE3A}" type="datetimeFigureOut">
              <a:rPr lang="es-MX" smtClean="0"/>
              <a:t>12/07/2019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C4B77-46CE-CC43-911F-1F620E6C3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6FCF45-3BA0-7C43-AF6B-6ECDF324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CC7-B2EE-4DB1-9E8A-2E1849E2EC3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3212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29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CE92D1-D1DA-504B-9D39-89F05315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07E436-5177-C24F-AE29-588CB19D1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3F6160-A456-D341-A6F3-29F3F2FD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A10C-48B6-4F75-BBEA-6BC5144EDE3A}" type="datetimeFigureOut">
              <a:rPr lang="es-MX" smtClean="0"/>
              <a:t>12/07/2019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4500D-E0B3-6649-8EC1-19D6FB27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906243-0205-EC47-A0EF-C37B5A48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CC7-B2EE-4DB1-9E8A-2E1849E2EC3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96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E6C8C-B0EB-E24F-8CB6-C21BE044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9A9579-E470-464E-9464-D48FA6D5B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94BD1E-0F08-C946-B222-DA9AEC2A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A10C-48B6-4F75-BBEA-6BC5144EDE3A}" type="datetimeFigureOut">
              <a:rPr lang="es-MX" smtClean="0"/>
              <a:t>12/07/2019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F83174-C396-B84D-93A8-E3531067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5BED39-F21E-1B47-98D9-561B4D21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CC7-B2EE-4DB1-9E8A-2E1849E2EC3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60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A1F08-1188-6041-A0B0-6573A8F1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F58B7A-CEEF-2741-A67F-6E7D09195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0EB03F-046D-D844-98EE-F3AB2F524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7F7A3D-5292-A74C-ADA1-8CF24C90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A10C-48B6-4F75-BBEA-6BC5144EDE3A}" type="datetimeFigureOut">
              <a:rPr lang="es-MX" smtClean="0"/>
              <a:t>12/07/2019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33D30B-D320-D84E-872D-06520689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496B75-C1AA-9749-82A8-C5466D30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CC7-B2EE-4DB1-9E8A-2E1849E2EC3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162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E521E-8CC5-3442-B70E-3CA6C6B6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A3DC0F-9FE1-4344-8F36-9C09EF0E3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A87437-5597-8B46-905C-7EA9DF3CE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88CFB2-9A57-5F46-B4B0-82226D1A6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FE2D06-AAF4-6748-AF81-5FB0B026B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921F79-E2FD-E14F-8289-8536D7E2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A10C-48B6-4F75-BBEA-6BC5144EDE3A}" type="datetimeFigureOut">
              <a:rPr lang="es-MX" smtClean="0"/>
              <a:t>12/07/2019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6CFDAD-A534-5B44-95CD-D8D6D88B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5D0ACD-AABA-4845-A6F8-A17B208A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CC7-B2EE-4DB1-9E8A-2E1849E2EC3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910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B3761-16B5-1549-88DF-72F8FDEE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6753"/>
            <a:ext cx="7886700" cy="864096"/>
          </a:xfrm>
        </p:spPr>
        <p:txBody>
          <a:bodyPr anchor="t">
            <a:normAutofit/>
          </a:bodyPr>
          <a:lstStyle>
            <a:lvl1pPr algn="ctr">
              <a:defRPr sz="2000" b="1" i="0">
                <a:solidFill>
                  <a:schemeClr val="accent1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0C7B0-59BF-4F44-B075-2E212558A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B38E5D"/>
                </a:solidFill>
                <a:latin typeface="Montserrat SemiBold" pitchFamily="2" charset="77"/>
              </a:defRPr>
            </a:lvl1pPr>
          </a:lstStyle>
          <a:p>
            <a:fld id="{0EF9A10C-48B6-4F75-BBEA-6BC5144EDE3A}" type="datetimeFigureOut">
              <a:rPr lang="es-MX" smtClean="0"/>
              <a:pPr/>
              <a:t>12/07/2019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DA18E6-F001-1C47-AC92-28214A93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rgbClr val="B38E5D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11CD98-E135-5445-B3F3-0393DA98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B38E5D"/>
                </a:solidFill>
                <a:latin typeface="Montserrat SemiBold" pitchFamily="2" charset="77"/>
              </a:defRPr>
            </a:lvl1pPr>
          </a:lstStyle>
          <a:p>
            <a:fld id="{A496BCC7-B2EE-4DB1-9E8A-2E1849E2EC3F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04747C9-49B4-CA48-99D1-121B58560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2132856"/>
            <a:ext cx="7886700" cy="4104456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595959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804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D77B373-2355-2944-A7ED-E96BE671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A10C-48B6-4F75-BBEA-6BC5144EDE3A}" type="datetimeFigureOut">
              <a:rPr lang="es-MX" smtClean="0"/>
              <a:t>12/07/2019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6958C1-1E01-474B-B0D6-60156DF5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4F484F-2815-E643-8DBA-B9D11AAB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CC7-B2EE-4DB1-9E8A-2E1849E2EC3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87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18691-16E6-804E-8B22-81EFEA74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D414E5-0B75-2C44-8F0B-CB6195D63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280008-0E98-4D4D-87EE-6160E8F54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CAA977-D814-FA40-92D7-7855B08D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A10C-48B6-4F75-BBEA-6BC5144EDE3A}" type="datetimeFigureOut">
              <a:rPr lang="es-MX" smtClean="0"/>
              <a:t>12/07/2019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EBAA1F-34E0-BA42-BA6D-A0C0DFAD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376699-698B-464A-82C5-258F022A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CC7-B2EE-4DB1-9E8A-2E1849E2EC3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81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EDDC0-9057-6845-8BEE-5C8BE25D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917D71-D404-C24C-B1C0-C6C44A247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029A0C-F702-074D-B66F-27DFA9D80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8B8441-9F3D-9D4A-B183-67CFDF88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A10C-48B6-4F75-BBEA-6BC5144EDE3A}" type="datetimeFigureOut">
              <a:rPr lang="es-MX" smtClean="0"/>
              <a:t>12/07/2019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2DD33D-B905-B84A-9E4B-892473D0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0E1CF3-E690-CA4E-877F-7958512C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CC7-B2EE-4DB1-9E8A-2E1849E2EC3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336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4941B3-6520-1149-B45E-163288F0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C2CF59-BAD9-0442-BBC3-D117038CF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4C4045-92FF-884D-9E86-25821DD69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9A10C-48B6-4F75-BBEA-6BC5144EDE3A}" type="datetimeFigureOut">
              <a:rPr lang="es-MX" smtClean="0"/>
              <a:t>12/07/2019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87028E-8AEB-4049-90E4-C39A1D1F9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8DC0A-F0CF-3849-AF86-9EEB9D244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6BCC7-B2EE-4DB1-9E8A-2E1849E2EC3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45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s://www.planet.com/pulse/planets-new-usable-data-mask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forum.step.esa.int/t/how-to-export-the-cloud-mask-of-sentinel2/3567/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eetingorganizer.copernicus.org/EGU2019/EGU2019-16696.pdf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lpdaac.usgs.gov/documents/103/MOD13_User_Guide_V6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lpdaac.usgs.gov/documents/103/MOD13_User_Guide_V6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pdaac.usgs.gov/documents/103/MOD13_User_Guide_V6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rse.2009.10.01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rse.2011.01.00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04238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Introducción al manejo de calidad de datos</a:t>
            </a:r>
          </a:p>
          <a:p>
            <a:pPr algn="ctr"/>
            <a:endParaRPr lang="es-MX" sz="4000" dirty="0"/>
          </a:p>
          <a:p>
            <a:endParaRPr lang="es-MX" dirty="0"/>
          </a:p>
          <a:p>
            <a:pPr algn="ctr"/>
            <a:r>
              <a:rPr lang="es-MX" sz="2400" dirty="0"/>
              <a:t>Gerardo López Saldaña</a:t>
            </a:r>
            <a:endParaRPr lang="en-GB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60EEB4E-4B6D-FF44-A4B4-E4D9456104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/>
              <a:t>Mapas de estado (status </a:t>
            </a:r>
            <a:r>
              <a:rPr lang="es-MX" sz="2800" dirty="0" err="1"/>
              <a:t>maps</a:t>
            </a:r>
            <a:r>
              <a:rPr lang="es-MX" sz="2800" dirty="0"/>
              <a:t>)</a:t>
            </a:r>
          </a:p>
          <a:p>
            <a:pPr marL="971550" lvl="1" indent="-457200" algn="just"/>
            <a:r>
              <a:rPr lang="es-MX" sz="3000" dirty="0"/>
              <a:t>Cada pixel contiene un valor numérico que se puede asociar a dos o mas variables</a:t>
            </a:r>
            <a:endParaRPr lang="es-MX" sz="2700" dirty="0"/>
          </a:p>
          <a:p>
            <a:pPr marL="971550" lvl="1" indent="-457200" algn="just"/>
            <a:r>
              <a:rPr lang="es-MX" sz="3200" dirty="0"/>
              <a:t>Caracterización del “estado”, por ejemplo:</a:t>
            </a:r>
          </a:p>
          <a:p>
            <a:pPr marL="1314450" lvl="2" indent="-457200" algn="just"/>
            <a:r>
              <a:rPr lang="es-MX" sz="2900" dirty="0"/>
              <a:t>Nube</a:t>
            </a:r>
          </a:p>
          <a:p>
            <a:pPr marL="1314450" lvl="2" indent="-457200" algn="just"/>
            <a:r>
              <a:rPr lang="es-MX" sz="2900" dirty="0"/>
              <a:t>Sombra de nube</a:t>
            </a:r>
          </a:p>
          <a:p>
            <a:pPr marL="1314450" lvl="2" indent="-457200" algn="just"/>
            <a:r>
              <a:rPr lang="es-MX" sz="2900" dirty="0"/>
              <a:t>Uso o no del pixel</a:t>
            </a:r>
          </a:p>
          <a:p>
            <a:pPr marL="1314450" lvl="2" indent="-457200" algn="just"/>
            <a:r>
              <a:rPr lang="es-MX" sz="2900" dirty="0"/>
              <a:t>Agua…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980728"/>
            <a:ext cx="788670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– 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731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980728"/>
            <a:ext cx="788670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-</a:t>
            </a:r>
            <a:r>
              <a:rPr kumimoji="0" lang="es-MX" sz="28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 2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err="1"/>
              <a:t>Unusuable</a:t>
            </a:r>
            <a:r>
              <a:rPr lang="es-MX" dirty="0"/>
              <a:t> Data </a:t>
            </a:r>
            <a:r>
              <a:rPr lang="es-MX" dirty="0" err="1"/>
              <a:t>Mask</a:t>
            </a:r>
            <a:r>
              <a:rPr lang="es-MX" dirty="0"/>
              <a:t> - </a:t>
            </a:r>
            <a:r>
              <a:rPr lang="es-MX" dirty="0" err="1"/>
              <a:t>Planet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5776" y="6309320"/>
            <a:ext cx="675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https://www.planet.com/pulse/planets-new-usable-data-masks/</a:t>
            </a:r>
            <a:endParaRPr lang="en-GB" dirty="0"/>
          </a:p>
        </p:txBody>
      </p:sp>
      <p:pic>
        <p:nvPicPr>
          <p:cNvPr id="2050" name="Picture 2" descr="https://planet-pulse-assets-production.s3.amazonaws.com/uploads/2019/04/Usable-Data-Mask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1" y="1844824"/>
            <a:ext cx="8881998" cy="43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19872" y="5085184"/>
            <a:ext cx="5593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4F5258"/>
                </a:solidFill>
                <a:latin typeface="Gotham SSm A"/>
              </a:rPr>
              <a:t>The new Usable Data Masks not only label unusable pixels, but also classify haze, shadows, snow, and ice within the remaining pixels with a confidence score attached.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805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980728"/>
            <a:ext cx="788670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- 2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Cloud </a:t>
            </a:r>
            <a:r>
              <a:rPr kumimoji="0" lang="es-MX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masks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 </a:t>
            </a:r>
            <a:r>
              <a:rPr kumimoji="0" lang="es-MX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Sentinel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 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648" y="638132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https://forum.step.esa.int/t/how-to-export-the-cloud-mask-of-sentinel2/3567/5</a:t>
            </a:r>
            <a:endParaRPr lang="en-GB" dirty="0"/>
          </a:p>
        </p:txBody>
      </p:sp>
      <p:pic>
        <p:nvPicPr>
          <p:cNvPr id="3074" name="Picture 2" descr="https://forum.step.esa.int/uploads/default/original/2X/a/a980b5ef697bd0180821008126b530e7f45f1fb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9786"/>
            <a:ext cx="4432272" cy="30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orum.step.esa.int/uploads/default/optimized/2X/3/3d5a5ad962f61a2d84281e6d2b2b16eb6da96f27_2_690x4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34" y="3314457"/>
            <a:ext cx="4761866" cy="291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84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60EEB4E-4B6D-FF44-A4B4-E4D9456104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/>
              <a:t>Incertidumbre</a:t>
            </a:r>
          </a:p>
          <a:p>
            <a:pPr marL="971550" lvl="1" indent="-457200" algn="just"/>
            <a:r>
              <a:rPr lang="es-MX" sz="3000" dirty="0"/>
              <a:t>Cada pixel contiene un valor numérico que representa la incertidumbre asociada con la variable geofísica asociada</a:t>
            </a:r>
          </a:p>
          <a:p>
            <a:pPr marL="1314450" lvl="2" indent="-457200" algn="just"/>
            <a:r>
              <a:rPr lang="es-MX" sz="2700" dirty="0"/>
              <a:t>Desviación estándar</a:t>
            </a:r>
          </a:p>
          <a:p>
            <a:pPr marL="1314450" lvl="2" indent="-457200" algn="just"/>
            <a:r>
              <a:rPr lang="es-MX" sz="2600" dirty="0"/>
              <a:t>Error medio cuadrático</a:t>
            </a:r>
          </a:p>
          <a:p>
            <a:pPr marL="1314450" lvl="2" indent="-457200" algn="just"/>
            <a:r>
              <a:rPr lang="es-MX" sz="2600" dirty="0"/>
              <a:t>Matriz de covariancia (múltiples bandas)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980728"/>
            <a:ext cx="788670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– 3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9820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496" y="980728"/>
            <a:ext cx="788670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– 3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noProof="0" dirty="0"/>
              <a:t>Incertidumbre en el parámetro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f</a:t>
            </a:r>
            <a:r>
              <a:rPr kumimoji="0" lang="es-MX" b="1" i="0" u="none" strike="noStrike" kern="1200" cap="none" spc="0" normalizeH="0" baseline="-2500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0</a:t>
            </a:r>
            <a:r>
              <a:rPr kumimoji="0" lang="es-MX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del BRDF usando MODIS</a:t>
            </a:r>
            <a:r>
              <a:rPr kumimoji="0" lang="es-MX" b="1" i="0" u="none" strike="noStrike" kern="1200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&amp; OLCI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2037420"/>
            <a:ext cx="8901547" cy="8901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1" y="5950353"/>
            <a:ext cx="8801078" cy="9076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496" y="2069125"/>
            <a:ext cx="4752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6"/>
              </a:rPr>
              <a:t>https://meetingorganizer.copernicus.org/EGU2019/EGU2019-16696.pdf</a:t>
            </a:r>
            <a:endParaRPr lang="en-GB" sz="1200" dirty="0"/>
          </a:p>
          <a:p>
            <a:endParaRPr lang="es-MX" sz="1050" dirty="0"/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277774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60EEB4E-4B6D-FF44-A4B4-E4D9456104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/>
              <a:t>Codificada en binario y empaquetada en bits</a:t>
            </a:r>
          </a:p>
          <a:p>
            <a:pPr marL="971550" lvl="1" indent="-457200" algn="just"/>
            <a:r>
              <a:rPr lang="es-ES" sz="2800" dirty="0"/>
              <a:t>Cada pixel contiene un valor (entero)</a:t>
            </a:r>
          </a:p>
          <a:p>
            <a:pPr marL="971550" lvl="1" indent="-457200" algn="just"/>
            <a:r>
              <a:rPr lang="es-ES" sz="2800" dirty="0"/>
              <a:t>Este valor en entero debe ser convertido a binario para poder ser interpretado</a:t>
            </a:r>
          </a:p>
          <a:p>
            <a:pPr marL="971550" lvl="1" indent="-457200" algn="just"/>
            <a:r>
              <a:rPr lang="es-ES" sz="2800" dirty="0"/>
              <a:t>Cada bit o conjunto de bits tiene una interpretación específica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980728"/>
            <a:ext cx="788670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– </a:t>
            </a:r>
            <a:r>
              <a:rPr lang="es-MX" sz="2800" dirty="0"/>
              <a:t>4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0031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980728"/>
            <a:ext cx="4348289" cy="1143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– 4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MOD13A2 – índices de vegetación derivados de MODIS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2" y="6608385"/>
            <a:ext cx="4608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https://lpdaac.usgs.gov/documents/103/MOD13_User_Guide_V6.pdf</a:t>
            </a:r>
            <a:r>
              <a:rPr lang="en-GB" sz="1200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23145" y="207267"/>
            <a:ext cx="4401383" cy="6678117"/>
            <a:chOff x="4742617" y="50746"/>
            <a:chExt cx="4401383" cy="66781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34146" t="14454" r="34146" b="7498"/>
            <a:stretch/>
          </p:blipFill>
          <p:spPr>
            <a:xfrm>
              <a:off x="4742617" y="50746"/>
              <a:ext cx="4401383" cy="60942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l="35454" t="15009" r="35219" b="76827"/>
            <a:stretch/>
          </p:blipFill>
          <p:spPr>
            <a:xfrm>
              <a:off x="4900370" y="6084970"/>
              <a:ext cx="4111880" cy="643893"/>
            </a:xfrm>
            <a:prstGeom prst="rect">
              <a:avLst/>
            </a:prstGeom>
          </p:spPr>
        </p:pic>
      </p:grpSp>
      <p:sp>
        <p:nvSpPr>
          <p:cNvPr id="11" name="Marcador de texto 9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35496" y="2432830"/>
            <a:ext cx="5045402" cy="4092513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/>
              <a:t>QA SDS</a:t>
            </a:r>
          </a:p>
          <a:p>
            <a:pPr marL="971550" lvl="1" indent="-457200" algn="just"/>
            <a:r>
              <a:rPr lang="es-ES" sz="3000" dirty="0"/>
              <a:t>Valor entero</a:t>
            </a:r>
          </a:p>
          <a:p>
            <a:pPr marL="1314450" lvl="2" indent="-457200" algn="just"/>
            <a:r>
              <a:rPr lang="es-ES" sz="2700" dirty="0"/>
              <a:t>2116</a:t>
            </a:r>
          </a:p>
          <a:p>
            <a:pPr marL="971550" lvl="1" indent="-457200" algn="just"/>
            <a:r>
              <a:rPr lang="es-ES" sz="3000" dirty="0"/>
              <a:t>Valor binario (16-bits)</a:t>
            </a:r>
          </a:p>
          <a:p>
            <a:pPr marL="1314450" lvl="2" indent="-457200" algn="just"/>
            <a:r>
              <a:rPr lang="es-ES" sz="2700" dirty="0"/>
              <a:t>0000100001000100</a:t>
            </a:r>
          </a:p>
          <a:p>
            <a:pPr marL="1314450" lvl="2" indent="-457200" algn="just"/>
            <a:endParaRPr lang="es-ES" sz="2700" dirty="0"/>
          </a:p>
          <a:p>
            <a:pPr marL="971550" lvl="1" indent="-457200" algn="just"/>
            <a:r>
              <a:rPr lang="es-ES" sz="3000" dirty="0"/>
              <a:t>Separar de acuerdo a cada par</a:t>
            </a:r>
            <a:r>
              <a:rPr lang="es-MX" sz="3000" dirty="0" err="1"/>
              <a:t>ámetro</a:t>
            </a:r>
            <a:r>
              <a:rPr lang="es-MX" sz="3000" dirty="0"/>
              <a:t>…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12241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93196"/>
            <a:ext cx="7886700" cy="864096"/>
          </a:xfrm>
        </p:spPr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980728"/>
            <a:ext cx="8928992" cy="1143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– 4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MOD13A2 – índices de vegetación derivados de MODIS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454" t="15009" r="35219" b="76827"/>
          <a:stretch/>
        </p:blipFill>
        <p:spPr>
          <a:xfrm>
            <a:off x="786403" y="10975392"/>
            <a:ext cx="4111880" cy="643893"/>
          </a:xfrm>
          <a:prstGeom prst="rect">
            <a:avLst/>
          </a:prstGeom>
        </p:spPr>
      </p:pic>
      <p:sp>
        <p:nvSpPr>
          <p:cNvPr id="11" name="Marcador de texto 9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683568" y="3407146"/>
            <a:ext cx="7776864" cy="1440160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es-ES" sz="2800" dirty="0"/>
              <a:t>                                                                 </a:t>
            </a:r>
          </a:p>
          <a:p>
            <a:pPr marL="457200" indent="-457200" algn="just"/>
            <a:r>
              <a:rPr lang="es-ES" sz="2800" dirty="0"/>
              <a:t>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</a:t>
            </a:r>
          </a:p>
          <a:p>
            <a:pPr marL="457200" indent="-457200" algn="just"/>
            <a:r>
              <a:rPr lang="es-ES" sz="1400" dirty="0"/>
              <a:t>15          14         13  12  11          10           9           8            7    6           5    4     3    2           1   0</a:t>
            </a:r>
          </a:p>
          <a:p>
            <a:pPr marL="457200" indent="-457200" algn="just"/>
            <a:endParaRPr lang="es-ES" sz="2800" dirty="0"/>
          </a:p>
        </p:txBody>
      </p:sp>
      <p:sp>
        <p:nvSpPr>
          <p:cNvPr id="10" name="Marcador de texto 9">
            <a:extLst/>
          </p:cNvPr>
          <p:cNvSpPr txBox="1">
            <a:spLocks/>
          </p:cNvSpPr>
          <p:nvPr/>
        </p:nvSpPr>
        <p:spPr>
          <a:xfrm rot="5400000">
            <a:off x="7725358" y="3406739"/>
            <a:ext cx="648072" cy="931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/>
            <a:r>
              <a:rPr lang="es-ES" sz="5400" dirty="0"/>
              <a:t>{</a:t>
            </a:r>
          </a:p>
        </p:txBody>
      </p:sp>
      <p:sp>
        <p:nvSpPr>
          <p:cNvPr id="12" name="Marcador de texto 9">
            <a:extLst/>
          </p:cNvPr>
          <p:cNvSpPr txBox="1">
            <a:spLocks/>
          </p:cNvSpPr>
          <p:nvPr/>
        </p:nvSpPr>
        <p:spPr>
          <a:xfrm>
            <a:off x="6900680" y="2865203"/>
            <a:ext cx="2331368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/>
            <a:r>
              <a:rPr lang="es-ES" sz="2800" dirty="0"/>
              <a:t>    bit-</a:t>
            </a:r>
            <a:r>
              <a:rPr lang="es-ES" sz="2800" dirty="0" err="1"/>
              <a:t>word</a:t>
            </a:r>
            <a:endParaRPr lang="es-ES" sz="2800" dirty="0"/>
          </a:p>
          <a:p>
            <a:pPr marL="457200" indent="-457200" algn="just"/>
            <a:r>
              <a:rPr lang="es-ES" sz="1800" dirty="0"/>
              <a:t>(izquierda a derecha)</a:t>
            </a:r>
            <a:endParaRPr lang="es-ES" sz="2800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4365064" y="889039"/>
            <a:ext cx="428695" cy="7900874"/>
          </a:xfrm>
          <a:prstGeom prst="rightBrace">
            <a:avLst/>
          </a:prstGeom>
          <a:ln w="444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arcador de texto 9">
            <a:extLst/>
          </p:cNvPr>
          <p:cNvSpPr txBox="1">
            <a:spLocks/>
          </p:cNvSpPr>
          <p:nvPr/>
        </p:nvSpPr>
        <p:spPr>
          <a:xfrm>
            <a:off x="3394000" y="5271534"/>
            <a:ext cx="2160240" cy="677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/>
            <a:r>
              <a:rPr lang="es-ES" sz="2800" dirty="0"/>
              <a:t>    bit-</a:t>
            </a:r>
            <a:r>
              <a:rPr lang="es-ES" sz="2800" dirty="0" err="1"/>
              <a:t>string</a:t>
            </a:r>
            <a:endParaRPr lang="es-ES" sz="2800" dirty="0"/>
          </a:p>
        </p:txBody>
      </p:sp>
      <p:sp>
        <p:nvSpPr>
          <p:cNvPr id="16" name="Marcador de texto 9">
            <a:extLst/>
          </p:cNvPr>
          <p:cNvSpPr txBox="1">
            <a:spLocks/>
          </p:cNvSpPr>
          <p:nvPr/>
        </p:nvSpPr>
        <p:spPr>
          <a:xfrm>
            <a:off x="179512" y="2062651"/>
            <a:ext cx="8568952" cy="677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s-ES" sz="2800" dirty="0"/>
              <a:t>Valor binario original : 0000100001000100</a:t>
            </a:r>
          </a:p>
        </p:txBody>
      </p:sp>
    </p:spTree>
    <p:extLst>
      <p:ext uri="{BB962C8B-B14F-4D97-AF65-F5344CB8AC3E}">
        <p14:creationId xmlns:p14="http://schemas.microsoft.com/office/powerpoint/2010/main" val="3637783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864096"/>
          </a:xfrm>
        </p:spPr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980728"/>
            <a:ext cx="8928992" cy="1143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– 4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MOD13A2 – índices de vegetación derivados de MODIS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454" t="15009" r="35219" b="76827"/>
          <a:stretch/>
        </p:blipFill>
        <p:spPr>
          <a:xfrm>
            <a:off x="786403" y="10975392"/>
            <a:ext cx="4111880" cy="643893"/>
          </a:xfrm>
          <a:prstGeom prst="rect">
            <a:avLst/>
          </a:prstGeom>
        </p:spPr>
      </p:pic>
      <p:sp>
        <p:nvSpPr>
          <p:cNvPr id="11" name="Marcador de texto 9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683568" y="1522670"/>
            <a:ext cx="7776864" cy="1440160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es-ES" sz="2800" dirty="0"/>
              <a:t>                                                                 </a:t>
            </a:r>
          </a:p>
          <a:p>
            <a:pPr marL="457200" indent="-457200" algn="just"/>
            <a:r>
              <a:rPr lang="es-ES" sz="2800" dirty="0"/>
              <a:t>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</a:t>
            </a:r>
            <a:r>
              <a:rPr lang="es-ES" sz="2800" b="1" dirty="0">
                <a:solidFill>
                  <a:srgbClr val="FF0000"/>
                </a:solidFill>
              </a:rPr>
              <a:t>0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b="1" dirty="0">
                <a:solidFill>
                  <a:srgbClr val="FF0000"/>
                </a:solidFill>
              </a:rPr>
              <a:t>0</a:t>
            </a:r>
          </a:p>
          <a:p>
            <a:pPr marL="457200" indent="-457200" algn="just"/>
            <a:r>
              <a:rPr lang="es-ES" sz="1400" dirty="0"/>
              <a:t>15          14         13  12  11          10           9           8            7    6           5    4     3    2           1   0</a:t>
            </a:r>
          </a:p>
          <a:p>
            <a:pPr marL="457200" indent="-457200" algn="just"/>
            <a:endParaRPr lang="es-ES" sz="2800" dirty="0"/>
          </a:p>
        </p:txBody>
      </p:sp>
      <p:sp>
        <p:nvSpPr>
          <p:cNvPr id="10" name="Marcador de texto 9">
            <a:extLst/>
          </p:cNvPr>
          <p:cNvSpPr txBox="1">
            <a:spLocks/>
          </p:cNvSpPr>
          <p:nvPr/>
        </p:nvSpPr>
        <p:spPr>
          <a:xfrm rot="5400000">
            <a:off x="7725358" y="1522263"/>
            <a:ext cx="648072" cy="931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{</a:t>
            </a:r>
          </a:p>
        </p:txBody>
      </p:sp>
      <p:sp>
        <p:nvSpPr>
          <p:cNvPr id="12" name="Marcador de texto 9">
            <a:extLst/>
          </p:cNvPr>
          <p:cNvSpPr txBox="1">
            <a:spLocks/>
          </p:cNvSpPr>
          <p:nvPr/>
        </p:nvSpPr>
        <p:spPr>
          <a:xfrm>
            <a:off x="6900680" y="980727"/>
            <a:ext cx="2331368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 bit-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word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(izquierda a derecha)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4365064" y="-995437"/>
            <a:ext cx="428695" cy="7900874"/>
          </a:xfrm>
          <a:prstGeom prst="rightBrace">
            <a:avLst/>
          </a:prstGeom>
          <a:ln w="444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Marcador de texto 9">
            <a:extLst/>
          </p:cNvPr>
          <p:cNvSpPr txBox="1">
            <a:spLocks/>
          </p:cNvSpPr>
          <p:nvPr/>
        </p:nvSpPr>
        <p:spPr>
          <a:xfrm>
            <a:off x="3394000" y="3387058"/>
            <a:ext cx="2160240" cy="677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 bit-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string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90392" y="4064804"/>
            <a:ext cx="7776864" cy="11799658"/>
            <a:chOff x="4742617" y="50746"/>
            <a:chExt cx="4401383" cy="66781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34146" t="14454" r="34146" b="7498"/>
            <a:stretch/>
          </p:blipFill>
          <p:spPr>
            <a:xfrm>
              <a:off x="4742617" y="50746"/>
              <a:ext cx="4401383" cy="609422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35454" t="15009" r="35219" b="76827"/>
            <a:stretch/>
          </p:blipFill>
          <p:spPr>
            <a:xfrm>
              <a:off x="4900370" y="6084970"/>
              <a:ext cx="4111880" cy="643893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3713514" y="5108413"/>
            <a:ext cx="521146" cy="22272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30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864096"/>
          </a:xfrm>
        </p:spPr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980728"/>
            <a:ext cx="8928992" cy="1143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– 4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MOD13A2 – índices de vegetación derivados de MODIS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454" t="15009" r="35219" b="76827"/>
          <a:stretch/>
        </p:blipFill>
        <p:spPr>
          <a:xfrm>
            <a:off x="786403" y="10975392"/>
            <a:ext cx="4111880" cy="643893"/>
          </a:xfrm>
          <a:prstGeom prst="rect">
            <a:avLst/>
          </a:prstGeom>
        </p:spPr>
      </p:pic>
      <p:sp>
        <p:nvSpPr>
          <p:cNvPr id="11" name="Marcador de texto 9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683568" y="1522670"/>
            <a:ext cx="7776864" cy="1440160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es-ES" sz="2800" dirty="0"/>
              <a:t>                                                                 </a:t>
            </a:r>
          </a:p>
          <a:p>
            <a:pPr marL="457200" indent="-457200" algn="just"/>
            <a:r>
              <a:rPr lang="es-ES" sz="2800" dirty="0"/>
              <a:t>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</a:t>
            </a:r>
            <a:r>
              <a:rPr lang="es-ES" sz="2800" b="1" dirty="0">
                <a:solidFill>
                  <a:srgbClr val="FF0000"/>
                </a:solidFill>
              </a:rPr>
              <a:t>0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b="1" dirty="0">
                <a:solidFill>
                  <a:srgbClr val="FF0000"/>
                </a:solidFill>
              </a:rPr>
              <a:t>0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b="1" dirty="0">
                <a:solidFill>
                  <a:srgbClr val="FF0000"/>
                </a:solidFill>
              </a:rPr>
              <a:t>0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b="1" dirty="0">
                <a:solidFill>
                  <a:srgbClr val="FF0000"/>
                </a:solidFill>
              </a:rPr>
              <a:t>1</a:t>
            </a:r>
            <a:r>
              <a:rPr lang="es-ES" sz="2800" dirty="0"/>
              <a:t>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</a:t>
            </a:r>
          </a:p>
          <a:p>
            <a:pPr marL="457200" indent="-457200" algn="just"/>
            <a:r>
              <a:rPr lang="es-ES" sz="1400" dirty="0"/>
              <a:t>15          14         13  12  11          10           9           8            7    6           5    4     3    2           1   0</a:t>
            </a:r>
          </a:p>
          <a:p>
            <a:pPr marL="457200" indent="-457200" algn="just"/>
            <a:endParaRPr lang="es-ES" sz="2800" dirty="0"/>
          </a:p>
        </p:txBody>
      </p:sp>
      <p:sp>
        <p:nvSpPr>
          <p:cNvPr id="10" name="Marcador de texto 9">
            <a:extLst/>
          </p:cNvPr>
          <p:cNvSpPr txBox="1">
            <a:spLocks/>
          </p:cNvSpPr>
          <p:nvPr/>
        </p:nvSpPr>
        <p:spPr>
          <a:xfrm rot="5400000">
            <a:off x="7725358" y="1522263"/>
            <a:ext cx="648072" cy="931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{</a:t>
            </a:r>
          </a:p>
        </p:txBody>
      </p:sp>
      <p:sp>
        <p:nvSpPr>
          <p:cNvPr id="12" name="Marcador de texto 9">
            <a:extLst/>
          </p:cNvPr>
          <p:cNvSpPr txBox="1">
            <a:spLocks/>
          </p:cNvSpPr>
          <p:nvPr/>
        </p:nvSpPr>
        <p:spPr>
          <a:xfrm>
            <a:off x="6900680" y="980727"/>
            <a:ext cx="2331368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 bit-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word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(izquierda a derecha)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4365064" y="-995437"/>
            <a:ext cx="428695" cy="7900874"/>
          </a:xfrm>
          <a:prstGeom prst="rightBrace">
            <a:avLst/>
          </a:prstGeom>
          <a:ln w="444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Marcador de texto 9">
            <a:extLst/>
          </p:cNvPr>
          <p:cNvSpPr txBox="1">
            <a:spLocks/>
          </p:cNvSpPr>
          <p:nvPr/>
        </p:nvSpPr>
        <p:spPr>
          <a:xfrm>
            <a:off x="3394000" y="3387058"/>
            <a:ext cx="2160240" cy="677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 bit-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string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4151" y="3872374"/>
            <a:ext cx="7776864" cy="9565738"/>
            <a:chOff x="4742617" y="1315052"/>
            <a:chExt cx="4401383" cy="541381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34146" t="30646" r="34146" b="7497"/>
            <a:stretch/>
          </p:blipFill>
          <p:spPr>
            <a:xfrm>
              <a:off x="4742617" y="1315052"/>
              <a:ext cx="4401383" cy="48299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35454" t="15009" r="35219" b="76827"/>
            <a:stretch/>
          </p:blipFill>
          <p:spPr>
            <a:xfrm>
              <a:off x="4900370" y="6084970"/>
              <a:ext cx="4111880" cy="643893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3738080" y="4268464"/>
            <a:ext cx="521146" cy="22272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335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60EEB4E-4B6D-FF44-A4B4-E4D9456104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12" y="2132856"/>
            <a:ext cx="8712968" cy="4464496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/>
              <a:t>Cada instrumento o sensor tiene diferente características, por ejemplo, ancho de banda, relación señal/ruido, etc.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/>
              <a:t>El nivel de procesamiento (L1A, L1B, L2, L3, etc.) agrega incertidumbre, como ejemplo:</a:t>
            </a:r>
          </a:p>
          <a:p>
            <a:pPr marL="971550" lvl="1" indent="-457200" algn="just"/>
            <a:r>
              <a:rPr lang="es-MX" sz="3000" dirty="0"/>
              <a:t>L1A – “</a:t>
            </a:r>
            <a:r>
              <a:rPr lang="es-MX" sz="3000" dirty="0" err="1"/>
              <a:t>counts</a:t>
            </a:r>
            <a:r>
              <a:rPr lang="es-MX" sz="3000" dirty="0"/>
              <a:t>”</a:t>
            </a:r>
          </a:p>
          <a:p>
            <a:pPr marL="971550" lvl="1" indent="-457200" algn="just"/>
            <a:r>
              <a:rPr lang="es-MX" sz="3000" dirty="0"/>
              <a:t>L1B – </a:t>
            </a:r>
            <a:r>
              <a:rPr lang="es-MX" sz="3000" dirty="0" err="1"/>
              <a:t>radiancias</a:t>
            </a:r>
            <a:r>
              <a:rPr lang="es-MX" sz="3000" dirty="0"/>
              <a:t> calibradas</a:t>
            </a:r>
          </a:p>
          <a:p>
            <a:pPr marL="971550" lvl="1" indent="-457200" algn="just"/>
            <a:r>
              <a:rPr lang="es-MX" sz="3000" dirty="0"/>
              <a:t>L2 – </a:t>
            </a:r>
            <a:r>
              <a:rPr lang="es-MX" sz="3000" dirty="0" err="1"/>
              <a:t>reflectancia</a:t>
            </a:r>
            <a:r>
              <a:rPr lang="es-MX" sz="3000" dirty="0"/>
              <a:t> de la superficie, datos en un </a:t>
            </a:r>
            <a:r>
              <a:rPr lang="es-MX" sz="3000" dirty="0" err="1"/>
              <a:t>grid</a:t>
            </a:r>
            <a:r>
              <a:rPr lang="es-MX" sz="3000" dirty="0"/>
              <a:t> específico, en una proyección cartográfica definida</a:t>
            </a:r>
          </a:p>
          <a:p>
            <a:pPr marL="971550" lvl="1" indent="-457200" algn="just"/>
            <a:r>
              <a:rPr lang="es-MX" sz="3000" dirty="0"/>
              <a:t>L3 – agregación temporal</a:t>
            </a:r>
          </a:p>
          <a:p>
            <a:pPr marL="971550" lvl="1" indent="-457200" algn="just"/>
            <a:endParaRPr lang="es-MX" sz="3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980728"/>
            <a:ext cx="788670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/>
              <a:t>¿Porqué es importante usar la calidad en los datos de observación de la Tierra?</a:t>
            </a:r>
            <a:endParaRPr lang="en-GB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864096"/>
          </a:xfrm>
        </p:spPr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980728"/>
            <a:ext cx="8928992" cy="1143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– 4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MOD13A2 – índices de vegetación derivados de MODIS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454" t="15009" r="35219" b="76827"/>
          <a:stretch/>
        </p:blipFill>
        <p:spPr>
          <a:xfrm>
            <a:off x="786403" y="10975392"/>
            <a:ext cx="4111880" cy="643893"/>
          </a:xfrm>
          <a:prstGeom prst="rect">
            <a:avLst/>
          </a:prstGeom>
        </p:spPr>
      </p:pic>
      <p:sp>
        <p:nvSpPr>
          <p:cNvPr id="11" name="Marcador de texto 9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683568" y="1522670"/>
            <a:ext cx="7776864" cy="1440160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es-ES" sz="2800" dirty="0"/>
              <a:t>                                                                 </a:t>
            </a:r>
          </a:p>
          <a:p>
            <a:pPr marL="457200" indent="-457200" algn="just"/>
            <a:r>
              <a:rPr lang="es-ES" sz="2800" dirty="0"/>
              <a:t>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</a:t>
            </a:r>
            <a:r>
              <a:rPr lang="es-ES" sz="2800" b="1" dirty="0">
                <a:solidFill>
                  <a:srgbClr val="FF0000"/>
                </a:solidFill>
              </a:rPr>
              <a:t>0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b="1" dirty="0">
                <a:solidFill>
                  <a:srgbClr val="FF0000"/>
                </a:solidFill>
              </a:rPr>
              <a:t>1</a:t>
            </a:r>
            <a:r>
              <a:rPr lang="es-ES" sz="2800" dirty="0"/>
              <a:t>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</a:t>
            </a:r>
          </a:p>
          <a:p>
            <a:pPr marL="457200" indent="-457200" algn="just"/>
            <a:r>
              <a:rPr lang="es-ES" sz="1400" dirty="0"/>
              <a:t>15          14         13  12  11          10           9           8            7    6           5    4     3    2           1   0</a:t>
            </a:r>
          </a:p>
          <a:p>
            <a:pPr marL="457200" indent="-457200" algn="just"/>
            <a:endParaRPr lang="es-ES" sz="2800" dirty="0"/>
          </a:p>
        </p:txBody>
      </p:sp>
      <p:sp>
        <p:nvSpPr>
          <p:cNvPr id="10" name="Marcador de texto 9">
            <a:extLst/>
          </p:cNvPr>
          <p:cNvSpPr txBox="1">
            <a:spLocks/>
          </p:cNvSpPr>
          <p:nvPr/>
        </p:nvSpPr>
        <p:spPr>
          <a:xfrm rot="5400000">
            <a:off x="7725358" y="1522263"/>
            <a:ext cx="648072" cy="931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{</a:t>
            </a:r>
          </a:p>
        </p:txBody>
      </p:sp>
      <p:sp>
        <p:nvSpPr>
          <p:cNvPr id="12" name="Marcador de texto 9">
            <a:extLst/>
          </p:cNvPr>
          <p:cNvSpPr txBox="1">
            <a:spLocks/>
          </p:cNvSpPr>
          <p:nvPr/>
        </p:nvSpPr>
        <p:spPr>
          <a:xfrm>
            <a:off x="6900680" y="980727"/>
            <a:ext cx="2331368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 bit-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word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(izquierda a derecha)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4365064" y="-995437"/>
            <a:ext cx="428695" cy="7900874"/>
          </a:xfrm>
          <a:prstGeom prst="rightBrace">
            <a:avLst/>
          </a:prstGeom>
          <a:ln w="444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Marcador de texto 9">
            <a:extLst/>
          </p:cNvPr>
          <p:cNvSpPr txBox="1">
            <a:spLocks/>
          </p:cNvSpPr>
          <p:nvPr/>
        </p:nvSpPr>
        <p:spPr>
          <a:xfrm>
            <a:off x="3394000" y="3387058"/>
            <a:ext cx="2160240" cy="677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 bit-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string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4151" y="3861049"/>
            <a:ext cx="7776864" cy="7128791"/>
            <a:chOff x="4742617" y="2694263"/>
            <a:chExt cx="4401383" cy="40346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34146" t="51438" r="34146" b="7496"/>
            <a:stretch/>
          </p:blipFill>
          <p:spPr>
            <a:xfrm>
              <a:off x="4742617" y="2694263"/>
              <a:ext cx="4401383" cy="320646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35454" t="15009" r="35219" b="76827"/>
            <a:stretch/>
          </p:blipFill>
          <p:spPr>
            <a:xfrm>
              <a:off x="4900370" y="6084970"/>
              <a:ext cx="4111880" cy="643893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3635896" y="4221088"/>
            <a:ext cx="521146" cy="22272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4221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864096"/>
          </a:xfrm>
        </p:spPr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980728"/>
            <a:ext cx="8928992" cy="1143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– 4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MOD13A2 – índices de vegetación derivados de MODIS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454" t="15009" r="35219" b="76827"/>
          <a:stretch/>
        </p:blipFill>
        <p:spPr>
          <a:xfrm>
            <a:off x="786403" y="10975392"/>
            <a:ext cx="4111880" cy="643893"/>
          </a:xfrm>
          <a:prstGeom prst="rect">
            <a:avLst/>
          </a:prstGeom>
        </p:spPr>
      </p:pic>
      <p:sp>
        <p:nvSpPr>
          <p:cNvPr id="11" name="Marcador de texto 9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683568" y="1522670"/>
            <a:ext cx="7776864" cy="1440160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es-ES" sz="2800" dirty="0"/>
              <a:t>                                                                 </a:t>
            </a:r>
          </a:p>
          <a:p>
            <a:pPr marL="457200" indent="-457200" algn="just"/>
            <a:r>
              <a:rPr lang="es-ES" sz="2800" dirty="0"/>
              <a:t>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</a:t>
            </a:r>
            <a:r>
              <a:rPr lang="es-ES" sz="2800" b="1" dirty="0">
                <a:solidFill>
                  <a:srgbClr val="FF0000"/>
                </a:solidFill>
              </a:rPr>
              <a:t>0</a:t>
            </a:r>
            <a:r>
              <a:rPr lang="es-ES" sz="2800" dirty="0"/>
              <a:t>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</a:t>
            </a:r>
          </a:p>
          <a:p>
            <a:pPr marL="457200" indent="-457200" algn="just"/>
            <a:r>
              <a:rPr lang="es-ES" sz="1400" dirty="0"/>
              <a:t>15          14         13  12  11          10           9           8            7    6           5    4     3    2           1   0</a:t>
            </a:r>
          </a:p>
          <a:p>
            <a:pPr marL="457200" indent="-457200" algn="just"/>
            <a:endParaRPr lang="es-ES" sz="2800" dirty="0"/>
          </a:p>
        </p:txBody>
      </p:sp>
      <p:sp>
        <p:nvSpPr>
          <p:cNvPr id="10" name="Marcador de texto 9">
            <a:extLst/>
          </p:cNvPr>
          <p:cNvSpPr txBox="1">
            <a:spLocks/>
          </p:cNvSpPr>
          <p:nvPr/>
        </p:nvSpPr>
        <p:spPr>
          <a:xfrm rot="5400000">
            <a:off x="7725358" y="1522263"/>
            <a:ext cx="648072" cy="931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{</a:t>
            </a:r>
          </a:p>
        </p:txBody>
      </p:sp>
      <p:sp>
        <p:nvSpPr>
          <p:cNvPr id="12" name="Marcador de texto 9">
            <a:extLst/>
          </p:cNvPr>
          <p:cNvSpPr txBox="1">
            <a:spLocks/>
          </p:cNvSpPr>
          <p:nvPr/>
        </p:nvSpPr>
        <p:spPr>
          <a:xfrm>
            <a:off x="6900680" y="980727"/>
            <a:ext cx="2331368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 bit-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word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(izquierda a derecha)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4365064" y="-995437"/>
            <a:ext cx="428695" cy="7900874"/>
          </a:xfrm>
          <a:prstGeom prst="rightBrace">
            <a:avLst/>
          </a:prstGeom>
          <a:ln w="444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Marcador de texto 9">
            <a:extLst/>
          </p:cNvPr>
          <p:cNvSpPr txBox="1">
            <a:spLocks/>
          </p:cNvSpPr>
          <p:nvPr/>
        </p:nvSpPr>
        <p:spPr>
          <a:xfrm>
            <a:off x="3394000" y="3387058"/>
            <a:ext cx="2160240" cy="677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 bit-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string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4151" y="3861049"/>
            <a:ext cx="7776864" cy="7128791"/>
            <a:chOff x="4742617" y="2694263"/>
            <a:chExt cx="4401383" cy="40346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34146" t="51438" r="34146" b="7496"/>
            <a:stretch/>
          </p:blipFill>
          <p:spPr>
            <a:xfrm>
              <a:off x="4742617" y="2694263"/>
              <a:ext cx="4401383" cy="320646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35454" t="15009" r="35219" b="76827"/>
            <a:stretch/>
          </p:blipFill>
          <p:spPr>
            <a:xfrm>
              <a:off x="4900370" y="6084970"/>
              <a:ext cx="4111880" cy="643893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3672048" y="5066528"/>
            <a:ext cx="360040" cy="22272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1247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864096"/>
          </a:xfrm>
        </p:spPr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980728"/>
            <a:ext cx="8928992" cy="1143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– 4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MOD13A2 – índices de vegetación derivados de MODIS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454" t="15009" r="35219" b="76827"/>
          <a:stretch/>
        </p:blipFill>
        <p:spPr>
          <a:xfrm>
            <a:off x="786403" y="10975392"/>
            <a:ext cx="4111880" cy="643893"/>
          </a:xfrm>
          <a:prstGeom prst="rect">
            <a:avLst/>
          </a:prstGeom>
        </p:spPr>
      </p:pic>
      <p:sp>
        <p:nvSpPr>
          <p:cNvPr id="11" name="Marcador de texto 9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683568" y="1522670"/>
            <a:ext cx="7776864" cy="1440160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es-ES" sz="2800" dirty="0"/>
              <a:t>                                                                 </a:t>
            </a:r>
          </a:p>
          <a:p>
            <a:pPr marL="457200" indent="-457200" algn="just"/>
            <a:r>
              <a:rPr lang="es-ES" sz="2800" dirty="0"/>
              <a:t>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</a:t>
            </a:r>
            <a:r>
              <a:rPr lang="es-ES" sz="2800" b="1" dirty="0">
                <a:solidFill>
                  <a:srgbClr val="FF0000"/>
                </a:solidFill>
              </a:rPr>
              <a:t>0</a:t>
            </a:r>
            <a:r>
              <a:rPr lang="es-ES" sz="2800" dirty="0"/>
              <a:t>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</a:t>
            </a:r>
          </a:p>
          <a:p>
            <a:pPr marL="457200" indent="-457200" algn="just"/>
            <a:r>
              <a:rPr lang="es-ES" sz="1400" dirty="0"/>
              <a:t>15          14         13  12  11          10           9           8            7    6           5    4     3    2           1   0</a:t>
            </a:r>
          </a:p>
          <a:p>
            <a:pPr marL="457200" indent="-457200" algn="just"/>
            <a:endParaRPr lang="es-ES" sz="2800" dirty="0"/>
          </a:p>
        </p:txBody>
      </p:sp>
      <p:sp>
        <p:nvSpPr>
          <p:cNvPr id="10" name="Marcador de texto 9">
            <a:extLst/>
          </p:cNvPr>
          <p:cNvSpPr txBox="1">
            <a:spLocks/>
          </p:cNvSpPr>
          <p:nvPr/>
        </p:nvSpPr>
        <p:spPr>
          <a:xfrm rot="5400000">
            <a:off x="7725358" y="1522263"/>
            <a:ext cx="648072" cy="931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{</a:t>
            </a:r>
          </a:p>
        </p:txBody>
      </p:sp>
      <p:sp>
        <p:nvSpPr>
          <p:cNvPr id="12" name="Marcador de texto 9">
            <a:extLst/>
          </p:cNvPr>
          <p:cNvSpPr txBox="1">
            <a:spLocks/>
          </p:cNvSpPr>
          <p:nvPr/>
        </p:nvSpPr>
        <p:spPr>
          <a:xfrm>
            <a:off x="6900680" y="980727"/>
            <a:ext cx="2331368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 bit-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word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(izquierda a derecha)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4365064" y="-995437"/>
            <a:ext cx="428695" cy="7900874"/>
          </a:xfrm>
          <a:prstGeom prst="rightBrace">
            <a:avLst/>
          </a:prstGeom>
          <a:ln w="444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Marcador de texto 9">
            <a:extLst/>
          </p:cNvPr>
          <p:cNvSpPr txBox="1">
            <a:spLocks/>
          </p:cNvSpPr>
          <p:nvPr/>
        </p:nvSpPr>
        <p:spPr>
          <a:xfrm>
            <a:off x="3394000" y="3387058"/>
            <a:ext cx="2160240" cy="677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 bit-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string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4151" y="3861049"/>
            <a:ext cx="7776864" cy="7128791"/>
            <a:chOff x="4742617" y="2694263"/>
            <a:chExt cx="4401383" cy="40346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34146" t="51438" r="34146" b="7496"/>
            <a:stretch/>
          </p:blipFill>
          <p:spPr>
            <a:xfrm>
              <a:off x="4742617" y="2694263"/>
              <a:ext cx="4401383" cy="320646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35454" t="15009" r="35219" b="76827"/>
            <a:stretch/>
          </p:blipFill>
          <p:spPr>
            <a:xfrm>
              <a:off x="4900370" y="6084970"/>
              <a:ext cx="4111880" cy="643893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3672048" y="5654544"/>
            <a:ext cx="360040" cy="22272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8971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864096"/>
          </a:xfrm>
        </p:spPr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980728"/>
            <a:ext cx="8928992" cy="1143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– 4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MOD13A2 – índices de vegetación derivados de MODIS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454" t="15009" r="35219" b="76827"/>
          <a:stretch/>
        </p:blipFill>
        <p:spPr>
          <a:xfrm>
            <a:off x="786403" y="10975392"/>
            <a:ext cx="4111880" cy="643893"/>
          </a:xfrm>
          <a:prstGeom prst="rect">
            <a:avLst/>
          </a:prstGeom>
        </p:spPr>
      </p:pic>
      <p:sp>
        <p:nvSpPr>
          <p:cNvPr id="11" name="Marcador de texto 9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683568" y="1522670"/>
            <a:ext cx="7776864" cy="1440160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es-ES" sz="2800" dirty="0"/>
              <a:t>                                                                 </a:t>
            </a:r>
          </a:p>
          <a:p>
            <a:pPr marL="457200" indent="-457200" algn="just"/>
            <a:r>
              <a:rPr lang="es-ES" sz="2800" dirty="0"/>
              <a:t>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</a:t>
            </a:r>
            <a:r>
              <a:rPr lang="es-ES" sz="2800" b="1" dirty="0">
                <a:solidFill>
                  <a:srgbClr val="FF0000"/>
                </a:solidFill>
              </a:rPr>
              <a:t>0</a:t>
            </a:r>
            <a:r>
              <a:rPr lang="es-ES" sz="2800" dirty="0"/>
              <a:t>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</a:t>
            </a:r>
          </a:p>
          <a:p>
            <a:pPr marL="457200" indent="-457200" algn="just"/>
            <a:r>
              <a:rPr lang="es-ES" sz="1400" dirty="0"/>
              <a:t>15          14         13  12  11          10           9           8            7    6           5    4     3    2           1   0</a:t>
            </a:r>
          </a:p>
          <a:p>
            <a:pPr marL="457200" indent="-457200" algn="just"/>
            <a:endParaRPr lang="es-ES" sz="2800" dirty="0"/>
          </a:p>
        </p:txBody>
      </p:sp>
      <p:sp>
        <p:nvSpPr>
          <p:cNvPr id="10" name="Marcador de texto 9">
            <a:extLst/>
          </p:cNvPr>
          <p:cNvSpPr txBox="1">
            <a:spLocks/>
          </p:cNvSpPr>
          <p:nvPr/>
        </p:nvSpPr>
        <p:spPr>
          <a:xfrm rot="5400000">
            <a:off x="7725358" y="1522263"/>
            <a:ext cx="648072" cy="931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{</a:t>
            </a:r>
          </a:p>
        </p:txBody>
      </p:sp>
      <p:sp>
        <p:nvSpPr>
          <p:cNvPr id="12" name="Marcador de texto 9">
            <a:extLst/>
          </p:cNvPr>
          <p:cNvSpPr txBox="1">
            <a:spLocks/>
          </p:cNvSpPr>
          <p:nvPr/>
        </p:nvSpPr>
        <p:spPr>
          <a:xfrm>
            <a:off x="6900680" y="980727"/>
            <a:ext cx="2331368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 bit-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word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(izquierda a derecha)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4365064" y="-995437"/>
            <a:ext cx="428695" cy="7900874"/>
          </a:xfrm>
          <a:prstGeom prst="rightBrace">
            <a:avLst/>
          </a:prstGeom>
          <a:ln w="444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Marcador de texto 9">
            <a:extLst/>
          </p:cNvPr>
          <p:cNvSpPr txBox="1">
            <a:spLocks/>
          </p:cNvSpPr>
          <p:nvPr/>
        </p:nvSpPr>
        <p:spPr>
          <a:xfrm>
            <a:off x="3394000" y="3387058"/>
            <a:ext cx="2160240" cy="677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 bit-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string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4151" y="3866206"/>
            <a:ext cx="7776864" cy="7123632"/>
            <a:chOff x="4742617" y="2697184"/>
            <a:chExt cx="4401383" cy="403167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34146" t="68140" r="34146" b="7496"/>
            <a:stretch/>
          </p:blipFill>
          <p:spPr>
            <a:xfrm>
              <a:off x="4742617" y="2697184"/>
              <a:ext cx="4401383" cy="190235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35454" t="15009" r="35219" b="76827"/>
            <a:stretch/>
          </p:blipFill>
          <p:spPr>
            <a:xfrm>
              <a:off x="4900370" y="6084970"/>
              <a:ext cx="4111880" cy="643893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3666072" y="4119200"/>
            <a:ext cx="360040" cy="22272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60612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864096"/>
          </a:xfrm>
        </p:spPr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980728"/>
            <a:ext cx="8928992" cy="1143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– 4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MOD13A2 – índices de vegetación derivados de MODIS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454" t="15009" r="35219" b="76827"/>
          <a:stretch/>
        </p:blipFill>
        <p:spPr>
          <a:xfrm>
            <a:off x="786403" y="10975392"/>
            <a:ext cx="4111880" cy="643893"/>
          </a:xfrm>
          <a:prstGeom prst="rect">
            <a:avLst/>
          </a:prstGeom>
        </p:spPr>
      </p:pic>
      <p:sp>
        <p:nvSpPr>
          <p:cNvPr id="11" name="Marcador de texto 9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683568" y="1522670"/>
            <a:ext cx="7776864" cy="1440160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es-ES" sz="2800" dirty="0"/>
              <a:t>                                                                 </a:t>
            </a:r>
          </a:p>
          <a:p>
            <a:pPr marL="457200" indent="-457200" algn="just"/>
            <a:r>
              <a:rPr lang="es-ES" sz="2800" dirty="0"/>
              <a:t>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</a:t>
            </a:r>
            <a:r>
              <a:rPr lang="es-ES" sz="2800" b="1" dirty="0">
                <a:solidFill>
                  <a:srgbClr val="FF0000"/>
                </a:solidFill>
              </a:rPr>
              <a:t>0 0 1</a:t>
            </a:r>
            <a:r>
              <a:rPr lang="es-ES" sz="2800" dirty="0"/>
              <a:t>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0 0</a:t>
            </a:r>
          </a:p>
          <a:p>
            <a:pPr marL="457200" indent="-457200" algn="just"/>
            <a:r>
              <a:rPr lang="es-ES" sz="1400" dirty="0"/>
              <a:t>15          14         13  12  11          10           9           8            7    6           5    4     3    2           1   0</a:t>
            </a:r>
          </a:p>
          <a:p>
            <a:pPr marL="457200" indent="-457200" algn="just"/>
            <a:endParaRPr lang="es-ES" sz="2800" dirty="0"/>
          </a:p>
        </p:txBody>
      </p:sp>
      <p:sp>
        <p:nvSpPr>
          <p:cNvPr id="10" name="Marcador de texto 9">
            <a:extLst/>
          </p:cNvPr>
          <p:cNvSpPr txBox="1">
            <a:spLocks/>
          </p:cNvSpPr>
          <p:nvPr/>
        </p:nvSpPr>
        <p:spPr>
          <a:xfrm rot="5400000">
            <a:off x="7725358" y="1522263"/>
            <a:ext cx="648072" cy="931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{</a:t>
            </a:r>
          </a:p>
        </p:txBody>
      </p:sp>
      <p:sp>
        <p:nvSpPr>
          <p:cNvPr id="12" name="Marcador de texto 9">
            <a:extLst/>
          </p:cNvPr>
          <p:cNvSpPr txBox="1">
            <a:spLocks/>
          </p:cNvSpPr>
          <p:nvPr/>
        </p:nvSpPr>
        <p:spPr>
          <a:xfrm>
            <a:off x="6900680" y="980727"/>
            <a:ext cx="2331368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 bit-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word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(izquierda a derecha)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4365064" y="-995437"/>
            <a:ext cx="428695" cy="7900874"/>
          </a:xfrm>
          <a:prstGeom prst="rightBrace">
            <a:avLst/>
          </a:prstGeom>
          <a:ln w="444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Marcador de texto 9">
            <a:extLst/>
          </p:cNvPr>
          <p:cNvSpPr txBox="1">
            <a:spLocks/>
          </p:cNvSpPr>
          <p:nvPr/>
        </p:nvSpPr>
        <p:spPr>
          <a:xfrm>
            <a:off x="3394000" y="3387058"/>
            <a:ext cx="2160240" cy="677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 bit-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string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4151" y="3866206"/>
            <a:ext cx="7776864" cy="7123632"/>
            <a:chOff x="4742617" y="2697184"/>
            <a:chExt cx="4401383" cy="403167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34146" t="68140" r="34146" b="7496"/>
            <a:stretch/>
          </p:blipFill>
          <p:spPr>
            <a:xfrm>
              <a:off x="4742617" y="2697184"/>
              <a:ext cx="4401383" cy="190235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35454" t="15009" r="35219" b="76827"/>
            <a:stretch/>
          </p:blipFill>
          <p:spPr>
            <a:xfrm>
              <a:off x="4900370" y="6084970"/>
              <a:ext cx="4111880" cy="643893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3731808" y="4941623"/>
            <a:ext cx="432048" cy="24544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8318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980728"/>
            <a:ext cx="4348289" cy="1143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– 4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MOD13A2 – índices de vegetación derivados de MODIS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2" y="6608385"/>
            <a:ext cx="4608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4"/>
              </a:rPr>
              <a:t>https://lpdaac.usgs.gov/documents/103/MOD13_User_Guide_V6.pdf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23145" y="207267"/>
            <a:ext cx="4401383" cy="6678117"/>
            <a:chOff x="4742617" y="50746"/>
            <a:chExt cx="4401383" cy="66781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34146" t="14454" r="34146" b="7498"/>
            <a:stretch/>
          </p:blipFill>
          <p:spPr>
            <a:xfrm>
              <a:off x="4742617" y="50746"/>
              <a:ext cx="4401383" cy="60942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l="35454" t="15009" r="35219" b="76827"/>
            <a:stretch/>
          </p:blipFill>
          <p:spPr>
            <a:xfrm>
              <a:off x="4900370" y="6084970"/>
              <a:ext cx="4111880" cy="643893"/>
            </a:xfrm>
            <a:prstGeom prst="rect">
              <a:avLst/>
            </a:prstGeom>
          </p:spPr>
        </p:pic>
      </p:grpSp>
      <p:sp>
        <p:nvSpPr>
          <p:cNvPr id="11" name="Marcador de texto 9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35496" y="2432830"/>
            <a:ext cx="5045402" cy="4092513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/>
              <a:t>QA SDS</a:t>
            </a:r>
          </a:p>
          <a:p>
            <a:pPr marL="971550" lvl="1" indent="-457200" algn="just"/>
            <a:r>
              <a:rPr lang="es-ES" sz="3000" dirty="0"/>
              <a:t>Valor entero</a:t>
            </a:r>
          </a:p>
          <a:p>
            <a:pPr marL="1314450" lvl="2" indent="-457200" algn="just"/>
            <a:r>
              <a:rPr lang="es-ES" sz="2700" dirty="0"/>
              <a:t>10853</a:t>
            </a:r>
          </a:p>
          <a:p>
            <a:pPr marL="971550" lvl="1" indent="-457200" algn="just"/>
            <a:r>
              <a:rPr lang="es-ES" sz="3000" dirty="0"/>
              <a:t>Valor binario (16-bits)</a:t>
            </a:r>
          </a:p>
          <a:p>
            <a:pPr marL="1314450" lvl="2" indent="-457200" algn="just"/>
            <a:r>
              <a:rPr lang="es-ES" sz="2700" dirty="0"/>
              <a:t>?</a:t>
            </a:r>
          </a:p>
          <a:p>
            <a:pPr marL="1314450" lvl="2" indent="-457200" algn="just"/>
            <a:endParaRPr lang="es-ES" sz="2700" dirty="0"/>
          </a:p>
          <a:p>
            <a:pPr marL="971550" lvl="1" indent="-457200" algn="just"/>
            <a:r>
              <a:rPr lang="es-ES" sz="3000" dirty="0"/>
              <a:t>Separar de acuerdo a cada par</a:t>
            </a:r>
            <a:r>
              <a:rPr lang="es-MX" sz="3000" dirty="0" err="1"/>
              <a:t>ámetro</a:t>
            </a:r>
            <a:r>
              <a:rPr lang="es-MX" sz="3000" dirty="0"/>
              <a:t>…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1716526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980728"/>
            <a:ext cx="4348289" cy="1143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– 4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MOD13A2 – índices de vegetación derivados de MODIS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2" y="6608385"/>
            <a:ext cx="4608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https://lpdaac.usgs.gov/documents/103/MOD13_User_Guide_V6.pdf</a:t>
            </a:r>
            <a:r>
              <a:rPr lang="en-GB" sz="1200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23145" y="207267"/>
            <a:ext cx="4401383" cy="6678117"/>
            <a:chOff x="4742617" y="50746"/>
            <a:chExt cx="4401383" cy="66781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34146" t="14454" r="34146" b="7498"/>
            <a:stretch/>
          </p:blipFill>
          <p:spPr>
            <a:xfrm>
              <a:off x="4742617" y="50746"/>
              <a:ext cx="4401383" cy="60942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35454" t="15009" r="35219" b="76827"/>
            <a:stretch/>
          </p:blipFill>
          <p:spPr>
            <a:xfrm>
              <a:off x="4900370" y="6084970"/>
              <a:ext cx="4111880" cy="643893"/>
            </a:xfrm>
            <a:prstGeom prst="rect">
              <a:avLst/>
            </a:prstGeom>
          </p:spPr>
        </p:pic>
      </p:grpSp>
      <p:sp>
        <p:nvSpPr>
          <p:cNvPr id="11" name="Marcador de texto 9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35496" y="2432830"/>
            <a:ext cx="5045402" cy="4092513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/>
              <a:t>QA SDS</a:t>
            </a:r>
          </a:p>
          <a:p>
            <a:pPr marL="971550" lvl="1" indent="-457200" algn="just"/>
            <a:r>
              <a:rPr lang="es-ES" sz="3000" dirty="0"/>
              <a:t>Valor entero</a:t>
            </a:r>
          </a:p>
          <a:p>
            <a:pPr marL="1314450" lvl="2" indent="-457200" algn="just"/>
            <a:r>
              <a:rPr lang="es-ES" sz="2700" dirty="0"/>
              <a:t>10853</a:t>
            </a:r>
          </a:p>
          <a:p>
            <a:pPr marL="971550" lvl="1" indent="-457200" algn="just"/>
            <a:r>
              <a:rPr lang="es-ES" sz="3000" dirty="0"/>
              <a:t>Valor binario (16-bits)</a:t>
            </a:r>
          </a:p>
          <a:p>
            <a:pPr marL="1314450" lvl="2" indent="-457200" algn="just"/>
            <a:r>
              <a:rPr lang="es-ES" sz="2700" dirty="0"/>
              <a:t>?</a:t>
            </a:r>
          </a:p>
          <a:p>
            <a:pPr marL="1314450" lvl="2" indent="-457200" algn="just"/>
            <a:endParaRPr lang="es-ES" sz="2700" dirty="0"/>
          </a:p>
          <a:p>
            <a:pPr marL="971550" lvl="1" indent="-457200" algn="just"/>
            <a:r>
              <a:rPr lang="es-ES" sz="3000" dirty="0"/>
              <a:t>Separar de acuerdo a cada par</a:t>
            </a:r>
            <a:r>
              <a:rPr lang="es-MX" sz="3000" dirty="0" err="1"/>
              <a:t>ámetro</a:t>
            </a:r>
            <a:r>
              <a:rPr lang="es-MX" sz="3000" dirty="0"/>
              <a:t>…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003126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93196"/>
            <a:ext cx="7886700" cy="864096"/>
          </a:xfrm>
        </p:spPr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980728"/>
            <a:ext cx="8928992" cy="1143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– 4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MOD13A2 – índices de vegetación derivados de MODIS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454" t="15009" r="35219" b="76827"/>
          <a:stretch/>
        </p:blipFill>
        <p:spPr>
          <a:xfrm>
            <a:off x="786403" y="10975392"/>
            <a:ext cx="4111880" cy="643893"/>
          </a:xfrm>
          <a:prstGeom prst="rect">
            <a:avLst/>
          </a:prstGeom>
        </p:spPr>
      </p:pic>
      <p:sp>
        <p:nvSpPr>
          <p:cNvPr id="11" name="Marcador de texto 9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683568" y="3407146"/>
            <a:ext cx="7776864" cy="1440160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es-ES" sz="2800" dirty="0"/>
              <a:t>                                                                 </a:t>
            </a:r>
          </a:p>
          <a:p>
            <a:pPr marL="457200" indent="-457200" algn="just"/>
            <a:r>
              <a:rPr lang="es-ES" sz="2800" dirty="0"/>
              <a:t>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1 0 1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1 0 0 1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0 1</a:t>
            </a:r>
          </a:p>
          <a:p>
            <a:pPr marL="457200" indent="-457200" algn="just"/>
            <a:r>
              <a:rPr lang="es-ES" sz="1400" dirty="0"/>
              <a:t>15          14         13  12  11          10           9           8            7    6           5    4     3    2           1   0</a:t>
            </a:r>
          </a:p>
          <a:p>
            <a:pPr marL="457200" indent="-457200" algn="just"/>
            <a:endParaRPr lang="es-ES" sz="2800" dirty="0"/>
          </a:p>
        </p:txBody>
      </p:sp>
      <p:sp>
        <p:nvSpPr>
          <p:cNvPr id="10" name="Marcador de texto 9">
            <a:extLst/>
          </p:cNvPr>
          <p:cNvSpPr txBox="1">
            <a:spLocks/>
          </p:cNvSpPr>
          <p:nvPr/>
        </p:nvSpPr>
        <p:spPr>
          <a:xfrm rot="5400000">
            <a:off x="7725358" y="3406739"/>
            <a:ext cx="648072" cy="931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{</a:t>
            </a:r>
          </a:p>
        </p:txBody>
      </p:sp>
      <p:sp>
        <p:nvSpPr>
          <p:cNvPr id="12" name="Marcador de texto 9">
            <a:extLst/>
          </p:cNvPr>
          <p:cNvSpPr txBox="1">
            <a:spLocks/>
          </p:cNvSpPr>
          <p:nvPr/>
        </p:nvSpPr>
        <p:spPr>
          <a:xfrm>
            <a:off x="6900680" y="2865203"/>
            <a:ext cx="2331368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 bit-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word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(izquierda a derecha)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4365064" y="889039"/>
            <a:ext cx="428695" cy="7900874"/>
          </a:xfrm>
          <a:prstGeom prst="rightBrace">
            <a:avLst/>
          </a:prstGeom>
          <a:ln w="444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Marcador de texto 9">
            <a:extLst/>
          </p:cNvPr>
          <p:cNvSpPr txBox="1">
            <a:spLocks/>
          </p:cNvSpPr>
          <p:nvPr/>
        </p:nvSpPr>
        <p:spPr>
          <a:xfrm>
            <a:off x="3394000" y="5271534"/>
            <a:ext cx="2160240" cy="677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 bit-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string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6" name="Marcador de texto 9">
            <a:extLst/>
          </p:cNvPr>
          <p:cNvSpPr txBox="1">
            <a:spLocks/>
          </p:cNvSpPr>
          <p:nvPr/>
        </p:nvSpPr>
        <p:spPr>
          <a:xfrm>
            <a:off x="179512" y="2062651"/>
            <a:ext cx="8568952" cy="677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/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Valor binario original : </a:t>
            </a:r>
            <a:r>
              <a:rPr lang="es-ES" sz="2800" dirty="0"/>
              <a:t>0010101001100101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428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93196"/>
            <a:ext cx="7886700" cy="864096"/>
          </a:xfrm>
        </p:spPr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980728"/>
            <a:ext cx="8928992" cy="1143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MOD13A2</a:t>
            </a:r>
            <a:r>
              <a:rPr kumimoji="0" lang="es-MX" sz="20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QA-SDS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454" t="15009" r="35219" b="76827"/>
          <a:stretch/>
        </p:blipFill>
        <p:spPr>
          <a:xfrm>
            <a:off x="786403" y="10975392"/>
            <a:ext cx="4111880" cy="643893"/>
          </a:xfrm>
          <a:prstGeom prst="rect">
            <a:avLst/>
          </a:prstGeom>
        </p:spPr>
      </p:pic>
      <p:sp>
        <p:nvSpPr>
          <p:cNvPr id="11" name="Marcador de texto 9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5616" y="5655272"/>
            <a:ext cx="7776864" cy="1440160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es-ES" sz="2800" dirty="0"/>
              <a:t>                                                                 </a:t>
            </a:r>
          </a:p>
          <a:p>
            <a:pPr marL="457200" indent="-457200" algn="just"/>
            <a:r>
              <a:rPr lang="es-ES" sz="2800" dirty="0"/>
              <a:t>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1 0 1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1 0 0 1 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s-ES" sz="2800" dirty="0"/>
              <a:t>  0 1</a:t>
            </a:r>
          </a:p>
          <a:p>
            <a:pPr marL="457200" indent="-457200" algn="just"/>
            <a:r>
              <a:rPr lang="es-ES" sz="1400" dirty="0"/>
              <a:t>15          14         13  12  11          10           9           8            7    6           5    4     3    2           1   0</a:t>
            </a:r>
          </a:p>
          <a:p>
            <a:pPr marL="457200" indent="-457200" algn="just"/>
            <a:endParaRPr lang="es-E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32040" y="-531440"/>
            <a:ext cx="4401383" cy="6678117"/>
            <a:chOff x="4742617" y="50746"/>
            <a:chExt cx="4401383" cy="66781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34146" t="14454" r="34146" b="7498"/>
            <a:stretch/>
          </p:blipFill>
          <p:spPr>
            <a:xfrm>
              <a:off x="4742617" y="50746"/>
              <a:ext cx="4401383" cy="609422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35454" t="15009" r="35219" b="76827"/>
            <a:stretch/>
          </p:blipFill>
          <p:spPr>
            <a:xfrm>
              <a:off x="4900370" y="6084970"/>
              <a:ext cx="4111880" cy="643893"/>
            </a:xfrm>
            <a:prstGeom prst="rect">
              <a:avLst/>
            </a:prstGeom>
          </p:spPr>
        </p:pic>
      </p:grpSp>
      <p:sp>
        <p:nvSpPr>
          <p:cNvPr id="18" name="Marcador de texto 9">
            <a:extLst/>
          </p:cNvPr>
          <p:cNvSpPr txBox="1">
            <a:spLocks/>
          </p:cNvSpPr>
          <p:nvPr/>
        </p:nvSpPr>
        <p:spPr>
          <a:xfrm>
            <a:off x="89744" y="1322544"/>
            <a:ext cx="4626272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95959"/>
                </a:solidFill>
                <a:latin typeface="Montserrat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1800" dirty="0"/>
              <a:t>VI </a:t>
            </a:r>
            <a:r>
              <a:rPr lang="es-MX" sz="1800" dirty="0" err="1"/>
              <a:t>Quality</a:t>
            </a:r>
            <a:endParaRPr lang="es-MX" sz="1800" dirty="0"/>
          </a:p>
          <a:p>
            <a:pPr marL="971550" lvl="1" indent="-457200" algn="just"/>
            <a:r>
              <a:rPr lang="es-MX" sz="2000" dirty="0"/>
              <a:t>VI </a:t>
            </a:r>
            <a:r>
              <a:rPr lang="es-MX" sz="2000" dirty="0" err="1"/>
              <a:t>produced</a:t>
            </a:r>
            <a:r>
              <a:rPr lang="es-MX" sz="2000" dirty="0"/>
              <a:t> </a:t>
            </a:r>
            <a:r>
              <a:rPr lang="es-MX" sz="2000" dirty="0" err="1"/>
              <a:t>but</a:t>
            </a:r>
            <a:r>
              <a:rPr lang="es-MX" sz="2000" dirty="0"/>
              <a:t> </a:t>
            </a:r>
            <a:r>
              <a:rPr lang="es-MX" sz="2000" dirty="0" err="1"/>
              <a:t>check</a:t>
            </a:r>
            <a:r>
              <a:rPr lang="es-MX" sz="2000" dirty="0"/>
              <a:t> </a:t>
            </a:r>
            <a:r>
              <a:rPr lang="es-MX" sz="2000" dirty="0" err="1"/>
              <a:t>other</a:t>
            </a:r>
            <a:r>
              <a:rPr lang="es-MX" sz="2000" dirty="0"/>
              <a:t> QA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dirty="0"/>
              <a:t>VI </a:t>
            </a:r>
            <a:r>
              <a:rPr lang="es-MX" sz="2000" dirty="0" err="1"/>
              <a:t>Usefulness</a:t>
            </a:r>
            <a:endParaRPr lang="es-MX" sz="2000" dirty="0"/>
          </a:p>
          <a:p>
            <a:pPr marL="971550" lvl="1" indent="-457200" algn="just"/>
            <a:r>
              <a:rPr lang="es-MX" sz="2000" dirty="0" err="1"/>
              <a:t>Decreasing</a:t>
            </a:r>
            <a:r>
              <a:rPr lang="es-MX" sz="2000" dirty="0"/>
              <a:t> </a:t>
            </a:r>
            <a:r>
              <a:rPr lang="es-MX" sz="2000" dirty="0" err="1"/>
              <a:t>quality</a:t>
            </a:r>
            <a:endParaRPr lang="es-MX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dirty="0"/>
              <a:t>Aerosol </a:t>
            </a:r>
            <a:r>
              <a:rPr lang="es-MX" sz="2000" dirty="0" err="1"/>
              <a:t>Quantity</a:t>
            </a:r>
            <a:endParaRPr lang="es-MX" sz="2000" dirty="0"/>
          </a:p>
          <a:p>
            <a:pPr marL="971550" lvl="1" indent="-457200" algn="just"/>
            <a:r>
              <a:rPr lang="es-MX" sz="2000" dirty="0" err="1"/>
              <a:t>Low</a:t>
            </a:r>
            <a:endParaRPr lang="es-MX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dirty="0" err="1"/>
              <a:t>Adjacent</a:t>
            </a:r>
            <a:r>
              <a:rPr lang="es-MX" sz="2000" dirty="0"/>
              <a:t> </a:t>
            </a:r>
            <a:r>
              <a:rPr lang="es-MX" sz="2000" dirty="0" err="1"/>
              <a:t>cloud</a:t>
            </a:r>
            <a:r>
              <a:rPr lang="es-MX" sz="2000" dirty="0"/>
              <a:t> </a:t>
            </a:r>
            <a:r>
              <a:rPr lang="es-MX" sz="2000" dirty="0" err="1"/>
              <a:t>detected</a:t>
            </a:r>
            <a:endParaRPr lang="es-MX" sz="2000" dirty="0"/>
          </a:p>
          <a:p>
            <a:pPr marL="971550" lvl="1" indent="-457200" algn="just"/>
            <a:r>
              <a:rPr lang="es-MX" sz="2000" dirty="0"/>
              <a:t>No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1800" dirty="0" err="1"/>
              <a:t>Atmosphere</a:t>
            </a:r>
            <a:r>
              <a:rPr lang="es-MX" sz="1800" dirty="0"/>
              <a:t> BRDF </a:t>
            </a:r>
            <a:r>
              <a:rPr lang="es-MX" sz="1800" dirty="0" err="1"/>
              <a:t>Correction</a:t>
            </a:r>
            <a:endParaRPr lang="es-MX" sz="1800" dirty="0"/>
          </a:p>
          <a:p>
            <a:pPr marL="971550" lvl="1" indent="-457200" algn="just"/>
            <a:r>
              <a:rPr lang="es-MX" sz="2000" dirty="0"/>
              <a:t>Yes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1800" dirty="0" err="1"/>
              <a:t>Mixed</a:t>
            </a:r>
            <a:r>
              <a:rPr lang="es-MX" sz="1800" dirty="0"/>
              <a:t> </a:t>
            </a:r>
            <a:r>
              <a:rPr lang="es-MX" sz="1800" dirty="0" err="1"/>
              <a:t>Clouds</a:t>
            </a:r>
            <a:endParaRPr lang="es-MX" sz="1800" dirty="0"/>
          </a:p>
          <a:p>
            <a:pPr marL="971550" lvl="1" indent="-457200" algn="just"/>
            <a:r>
              <a:rPr lang="es-MX" sz="2000" dirty="0"/>
              <a:t>No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1800" dirty="0" err="1"/>
              <a:t>Land</a:t>
            </a:r>
            <a:r>
              <a:rPr lang="es-MX" sz="1800" dirty="0"/>
              <a:t>/</a:t>
            </a:r>
            <a:r>
              <a:rPr lang="es-MX" sz="1800" dirty="0" err="1"/>
              <a:t>WaterMask</a:t>
            </a:r>
            <a:endParaRPr lang="es-MX" sz="1800" dirty="0"/>
          </a:p>
          <a:p>
            <a:pPr marL="971550" lvl="1" indent="-457200" algn="just"/>
            <a:r>
              <a:rPr lang="es-MX" sz="2000" dirty="0"/>
              <a:t>Deep </a:t>
            </a:r>
            <a:r>
              <a:rPr lang="es-MX" sz="2000" dirty="0" err="1"/>
              <a:t>inland</a:t>
            </a:r>
            <a:r>
              <a:rPr lang="es-MX" sz="2000" dirty="0"/>
              <a:t> wáter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1800" dirty="0" err="1"/>
              <a:t>Possible</a:t>
            </a:r>
            <a:r>
              <a:rPr lang="es-MX" sz="1800" dirty="0"/>
              <a:t> </a:t>
            </a:r>
            <a:r>
              <a:rPr lang="es-MX" sz="1800" dirty="0" err="1"/>
              <a:t>snow</a:t>
            </a:r>
            <a:r>
              <a:rPr lang="es-MX" sz="1800" dirty="0"/>
              <a:t>-ice</a:t>
            </a:r>
          </a:p>
          <a:p>
            <a:pPr marL="971550" lvl="1" indent="-457200" algn="just"/>
            <a:r>
              <a:rPr lang="es-MX" sz="2000" dirty="0"/>
              <a:t>No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1800" dirty="0" err="1"/>
              <a:t>Possible</a:t>
            </a:r>
            <a:r>
              <a:rPr lang="es-MX" sz="1800" dirty="0"/>
              <a:t> </a:t>
            </a:r>
            <a:r>
              <a:rPr lang="es-MX" sz="1800" dirty="0" err="1"/>
              <a:t>shadow</a:t>
            </a:r>
            <a:endParaRPr lang="es-MX" sz="1800" dirty="0"/>
          </a:p>
          <a:p>
            <a:pPr marL="971550" lvl="1" indent="-457200" algn="just"/>
            <a:r>
              <a:rPr lang="es-MX" sz="2000" dirty="0"/>
              <a:t>No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1158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9" y="864087"/>
            <a:ext cx="9101625" cy="51196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8024" y="6309320"/>
            <a:ext cx="4189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https://doi.org/10.1016/j.rse.2009.10.014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660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7232" y="-1740247"/>
            <a:ext cx="14833648" cy="8343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7566" y="615078"/>
            <a:ext cx="6552728" cy="5544616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18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7" y="868608"/>
            <a:ext cx="9100800" cy="511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16016" y="6309320"/>
            <a:ext cx="4189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https://doi.org/10.1016/j.rse.2011.01.002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66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6793" y="-106502"/>
            <a:ext cx="12362529" cy="69539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1412776"/>
            <a:ext cx="8568952" cy="3816424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29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864008"/>
            <a:ext cx="9100800" cy="511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9672" y="2060848"/>
            <a:ext cx="6768752" cy="3168352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73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60EEB4E-4B6D-FF44-A4B4-E4D9456104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/>
              <a:t>Máscaras binarias</a:t>
            </a:r>
          </a:p>
          <a:p>
            <a:pPr marL="971550" lvl="1" indent="-457200" algn="just"/>
            <a:r>
              <a:rPr lang="es-MX" sz="3200" dirty="0"/>
              <a:t>Máscaras de nubes, agua, nieve, etc.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/>
              <a:t>Cada pixel contiene un valor numérico asociado con la ausencia o presencia de una variable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980728"/>
            <a:ext cx="788670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dirty="0"/>
              <a:t>Tipos de calidad de datos – 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423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80BE5DE8-2705-5A49-9694-AB0E51F3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980728"/>
            <a:ext cx="788670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Tipos de calidad de datos – 1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Máscara de nubes </a:t>
            </a:r>
            <a:r>
              <a:rPr lang="es-MX" dirty="0" err="1"/>
              <a:t>Landsat</a:t>
            </a:r>
            <a:r>
              <a:rPr lang="es-MX" dirty="0"/>
              <a:t> 8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028" name="Picture 4" descr="Image result for cloud mask lands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8" y="2060849"/>
            <a:ext cx="8570643" cy="415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41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onabio">
      <a:dk1>
        <a:srgbClr val="4E232E"/>
      </a:dk1>
      <a:lt1>
        <a:srgbClr val="FFFFFF"/>
      </a:lt1>
      <a:dk2>
        <a:srgbClr val="56242A"/>
      </a:dk2>
      <a:lt2>
        <a:srgbClr val="D3C19C"/>
      </a:lt2>
      <a:accent1>
        <a:srgbClr val="800400"/>
      </a:accent1>
      <a:accent2>
        <a:srgbClr val="C0504D"/>
      </a:accent2>
      <a:accent3>
        <a:srgbClr val="B28E5D"/>
      </a:accent3>
      <a:accent4>
        <a:srgbClr val="8064A2"/>
      </a:accent4>
      <a:accent5>
        <a:srgbClr val="4BACC6"/>
      </a:accent5>
      <a:accent6>
        <a:srgbClr val="B98B53"/>
      </a:accent6>
      <a:hlink>
        <a:srgbClr val="7F0400"/>
      </a:hlink>
      <a:folHlink>
        <a:srgbClr val="7F04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3197</TotalTime>
  <Words>1199</Words>
  <Application>Microsoft Office PowerPoint</Application>
  <PresentationFormat>On-screen Show (4:3)</PresentationFormat>
  <Paragraphs>228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Gotham SSm A</vt:lpstr>
      <vt:lpstr>Montserrat</vt:lpstr>
      <vt:lpstr>Montserrat SemiBold</vt:lpstr>
      <vt:lpstr>Tema de Office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CONABIO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LRP</dc:creator>
  <cp:lastModifiedBy>Gerardo Lopez-Saldana</cp:lastModifiedBy>
  <cp:revision>63</cp:revision>
  <dcterms:created xsi:type="dcterms:W3CDTF">2013-04-01T23:48:07Z</dcterms:created>
  <dcterms:modified xsi:type="dcterms:W3CDTF">2019-07-12T02:33:17Z</dcterms:modified>
</cp:coreProperties>
</file>